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62" r:id="rId3"/>
    <p:sldId id="263" r:id="rId4"/>
    <p:sldId id="264" r:id="rId5"/>
    <p:sldId id="356" r:id="rId6"/>
    <p:sldId id="282" r:id="rId7"/>
    <p:sldId id="361" r:id="rId8"/>
    <p:sldId id="352" r:id="rId9"/>
    <p:sldId id="362" r:id="rId10"/>
    <p:sldId id="267" r:id="rId11"/>
    <p:sldId id="333" r:id="rId12"/>
    <p:sldId id="268" r:id="rId13"/>
    <p:sldId id="269" r:id="rId14"/>
    <p:sldId id="270" r:id="rId15"/>
    <p:sldId id="271" r:id="rId16"/>
    <p:sldId id="363" r:id="rId17"/>
    <p:sldId id="334" r:id="rId18"/>
    <p:sldId id="340" r:id="rId19"/>
    <p:sldId id="323" r:id="rId20"/>
    <p:sldId id="325" r:id="rId21"/>
    <p:sldId id="274" r:id="rId22"/>
    <p:sldId id="275" r:id="rId23"/>
    <p:sldId id="358" r:id="rId24"/>
    <p:sldId id="329" r:id="rId25"/>
    <p:sldId id="364" r:id="rId26"/>
    <p:sldId id="277" r:id="rId27"/>
    <p:sldId id="349" r:id="rId28"/>
    <p:sldId id="281" r:id="rId29"/>
    <p:sldId id="319" r:id="rId30"/>
    <p:sldId id="31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028"/>
    <a:srgbClr val="FF3399"/>
    <a:srgbClr val="CC3300"/>
    <a:srgbClr val="FF3300"/>
    <a:srgbClr val="C0E399"/>
    <a:srgbClr val="FFFF81"/>
    <a:srgbClr val="FFFF66"/>
    <a:srgbClr val="FF6600"/>
    <a:srgbClr val="006666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9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2097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290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13652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7.wdp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hyperlink" Target="https://www.youtube.com/watch?v=U-kPFumRAxg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-kPFumRAxg?feature=oembed" TargetMode="External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clipart-library.com/writing-book-cliparts.html" TargetMode="External"/><Relationship Id="rId3" Type="http://schemas.openxmlformats.org/officeDocument/2006/relationships/hyperlink" Target="https://pets.wku.ac.kr/" TargetMode="External"/><Relationship Id="rId7" Type="http://schemas.openxmlformats.org/officeDocument/2006/relationships/hyperlink" Target="http://clipart-library.com/teacher-speaking-cliparts.html" TargetMode="External"/><Relationship Id="rId2" Type="http://schemas.openxmlformats.org/officeDocument/2006/relationships/hyperlink" Target="https://www.cleanpng.com/png-scalable-vector-graphics-paper-royalty-free-clip-a-6012096/download-png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U-kPFumRAxg" TargetMode="External"/><Relationship Id="rId5" Type="http://schemas.openxmlformats.org/officeDocument/2006/relationships/hyperlink" Target="https://webstockreview.net/explore/pets-clipart-group-pet/" TargetMode="External"/><Relationship Id="rId4" Type="http://schemas.openxmlformats.org/officeDocument/2006/relationships/hyperlink" Target="https://www.ktxtrains.com/" TargetMode="External"/><Relationship Id="rId9" Type="http://schemas.openxmlformats.org/officeDocument/2006/relationships/hyperlink" Target="https://www.uihere.com/free-cliparts/question-mark-emoticon-clip-art-silly-question-cliparts-142970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11930" y="979342"/>
            <a:ext cx="7420968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오늘 들을 이야기는 옛날이야기예요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교과서에 산길을 걷는 두 사람이 보이지요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두 사람은 어떤 관계일까요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34952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두 사람은 어떤 관계인 것 같아요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0" y="492826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나그네는 뭘 궁금해했어요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43080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20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411930" y="2703409"/>
            <a:ext cx="742096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두 사람이 어떤 관계인지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무슨 이야기를 나누는지 잘 들어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AF6A98-7C9E-4A99-9B9C-17D0A6A4B87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44" r="6880" b="10567"/>
          <a:stretch/>
        </p:blipFill>
        <p:spPr>
          <a:xfrm>
            <a:off x="8069586" y="913542"/>
            <a:ext cx="3888305" cy="30866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0701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소년은 나그네의 질문에 어떻게 대답했어요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3" name="020 (1)">
            <a:hlinkClick r:id="" action="ppaction://media"/>
            <a:extLst>
              <a:ext uri="{FF2B5EF4-FFF2-40B4-BE49-F238E27FC236}">
                <a16:creationId xmlns:a16="http://schemas.microsoft.com/office/drawing/2014/main" id="{8A600BD2-DF97-4CCD-A6B8-595EF3A89F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99118" y="4446895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17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537972" y="5244896"/>
            <a:ext cx="4471148" cy="7121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942F80-88B2-491E-ACFD-DC835E9C0C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83" t="12592" r="13083" b="40296"/>
          <a:stretch/>
        </p:blipFill>
        <p:spPr>
          <a:xfrm>
            <a:off x="121920" y="129700"/>
            <a:ext cx="11961970" cy="48893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10A7F9-734D-4CA6-BC84-7358554B7CB5}"/>
              </a:ext>
            </a:extLst>
          </p:cNvPr>
          <p:cNvCxnSpPr>
            <a:cxnSpLocks/>
          </p:cNvCxnSpPr>
          <p:nvPr/>
        </p:nvCxnSpPr>
        <p:spPr>
          <a:xfrm>
            <a:off x="2204720" y="3322320"/>
            <a:ext cx="94792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A686D033-261D-40E5-BB79-46A875FAAD04}"/>
              </a:ext>
            </a:extLst>
          </p:cNvPr>
          <p:cNvSpPr/>
          <p:nvPr/>
        </p:nvSpPr>
        <p:spPr>
          <a:xfrm>
            <a:off x="2597971" y="1994644"/>
            <a:ext cx="6789867" cy="198427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대화 주요 부분 </a:t>
            </a:r>
            <a:endParaRPr lang="en-US" altLang="ko-KR" sz="4800" b="1" dirty="0"/>
          </a:p>
          <a:p>
            <a:pPr algn="ctr"/>
            <a:r>
              <a:rPr lang="ko-KR" altLang="en-US" sz="4800" b="1" dirty="0"/>
              <a:t>상세 읽기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948929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</a:t>
            </a:r>
            <a:r>
              <a:rPr lang="ko-KR" altLang="en-US" sz="3200" dirty="0">
                <a:latin typeface="+mn-ea"/>
              </a:rPr>
              <a:t>배가 되다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증가하다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감소하다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919182"/>
            <a:ext cx="12192001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시내버스 요금도 약 </a:t>
            </a:r>
            <a:r>
              <a:rPr lang="en-US" altLang="ko-KR" sz="4800" b="1" dirty="0">
                <a:solidFill>
                  <a:srgbClr val="FF0000"/>
                </a:solidFill>
                <a:latin typeface="+mn-ea"/>
              </a:rPr>
              <a:t>160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배가 증가했네요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6375467" y="2743561"/>
            <a:ext cx="577073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유진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우와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엄청 많이 올랐네요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6375468" y="1016316"/>
            <a:ext cx="577073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지난 세월 동안 한국의 물가가 얼마나 변했는지를 보여 주는 도표예요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48779" y="3423771"/>
            <a:ext cx="116533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짜장면 값이 </a:t>
            </a:r>
            <a:r>
              <a:rPr lang="en-US" altLang="ko-KR" sz="3000" dirty="0">
                <a:latin typeface="+mn-ea"/>
              </a:rPr>
              <a:t>50</a:t>
            </a:r>
            <a:r>
              <a:rPr lang="ko-KR" altLang="en-US" sz="3000" dirty="0">
                <a:latin typeface="+mn-ea"/>
              </a:rPr>
              <a:t>여 년 동안에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200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배가 되었어요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88021D1F-0C69-40F3-B220-2638D0998D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352773"/>
              </p:ext>
            </p:extLst>
          </p:nvPr>
        </p:nvGraphicFramePr>
        <p:xfrm>
          <a:off x="233679" y="1046796"/>
          <a:ext cx="6096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4856087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6113846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75778237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557570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가격</a:t>
                      </a:r>
                      <a:r>
                        <a:rPr lang="en-US" altLang="ko-KR" sz="2400" dirty="0"/>
                        <a:t>(</a:t>
                      </a:r>
                      <a:r>
                        <a:rPr lang="ko-KR" altLang="en-US" sz="2400" dirty="0"/>
                        <a:t>평균</a:t>
                      </a:r>
                      <a:r>
                        <a:rPr lang="en-US" altLang="ko-KR" sz="2400" dirty="0"/>
                        <a:t>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1963</a:t>
                      </a:r>
                      <a:r>
                        <a:rPr lang="ko-KR" altLang="en-US" sz="2400" dirty="0"/>
                        <a:t>년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2017</a:t>
                      </a:r>
                      <a:r>
                        <a:rPr lang="ko-KR" altLang="en-US" sz="2400" dirty="0"/>
                        <a:t>년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차이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2212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라면 값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800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80</a:t>
                      </a:r>
                      <a:r>
                        <a:rPr lang="ko-KR" altLang="en-US" sz="2400" dirty="0"/>
                        <a:t>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2570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짜장면 값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5,000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200</a:t>
                      </a:r>
                      <a:r>
                        <a:rPr lang="ko-KR" altLang="en-US" sz="2400" dirty="0"/>
                        <a:t>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709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시내버스 요금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1,300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약 </a:t>
                      </a:r>
                      <a:r>
                        <a:rPr lang="en-US" altLang="ko-KR" sz="2400" dirty="0"/>
                        <a:t>160</a:t>
                      </a:r>
                      <a:r>
                        <a:rPr lang="ko-KR" altLang="en-US" sz="2400" dirty="0"/>
                        <a:t>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6183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0" y="100076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indicates that a number or quantity changes as much as the number. </a:t>
            </a:r>
          </a:p>
          <a:p>
            <a:r>
              <a:rPr lang="en-US" sz="2400" dirty="0"/>
              <a:t>  It is used for the degree of change such as increase or decrease.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399870" y="2572760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갓난아기의 키가 </a:t>
            </a:r>
            <a:r>
              <a:rPr lang="ko-KR" altLang="en-US" sz="3600" b="1" dirty="0">
                <a:solidFill>
                  <a:srgbClr val="FF0000"/>
                </a:solidFill>
              </a:rPr>
              <a:t>두 배가 되는 </a:t>
            </a:r>
            <a:r>
              <a:rPr lang="ko-KR" altLang="en-US" sz="3600" dirty="0"/>
              <a:t>데 얼마나 걸리나요</a:t>
            </a:r>
            <a:r>
              <a:rPr lang="en-US" altLang="ko-KR" sz="3600" dirty="0"/>
              <a:t>?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415637" y="3552500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미국은 한반도의 </a:t>
            </a:r>
            <a:r>
              <a:rPr lang="en-US" altLang="ko-KR" sz="3600" b="1" dirty="0">
                <a:solidFill>
                  <a:srgbClr val="FF0000"/>
                </a:solidFill>
              </a:rPr>
              <a:t>40</a:t>
            </a:r>
            <a:r>
              <a:rPr lang="ko-KR" altLang="en-US" sz="3600" b="1" dirty="0">
                <a:solidFill>
                  <a:srgbClr val="FF0000"/>
                </a:solidFill>
              </a:rPr>
              <a:t>배가 되는</a:t>
            </a:r>
            <a:r>
              <a:rPr lang="ko-KR" altLang="en-US" sz="3600" dirty="0"/>
              <a:t> 땅을 가지고 있어요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431402" y="453223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고등학교에 가면 용돈이 </a:t>
            </a:r>
            <a:r>
              <a:rPr lang="ko-KR" altLang="en-US" sz="3600" b="1" dirty="0">
                <a:solidFill>
                  <a:srgbClr val="FF0000"/>
                </a:solidFill>
              </a:rPr>
              <a:t>두 배가 되면 </a:t>
            </a:r>
            <a:r>
              <a:rPr lang="ko-KR" altLang="en-US" sz="3600" dirty="0"/>
              <a:t>좋겠어요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5020719" y="5439183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79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AAE69A5-2A0B-412B-AF39-D0C2795DAEB9}"/>
              </a:ext>
            </a:extLst>
          </p:cNvPr>
          <p:cNvSpPr/>
          <p:nvPr/>
        </p:nvSpPr>
        <p:spPr>
          <a:xfrm>
            <a:off x="538621" y="130462"/>
            <a:ext cx="853264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</a:t>
            </a:r>
            <a:r>
              <a:rPr lang="ko-KR" altLang="en-US" sz="3200" dirty="0">
                <a:latin typeface="+mn-ea"/>
              </a:rPr>
              <a:t>배가 되다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증가하다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감소하다</a:t>
            </a:r>
            <a:endParaRPr lang="en-US" sz="3200" dirty="0">
              <a:latin typeface="+mn-ea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144000" y="11799"/>
            <a:ext cx="2963217" cy="112776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10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 데 반해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538621" y="4529045"/>
            <a:ext cx="1219200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미국은 여름 방학이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긴 데 반해 </a:t>
            </a:r>
            <a:r>
              <a:rPr lang="ko-KR" altLang="en-US" sz="3600" b="1" dirty="0">
                <a:latin typeface="+mn-ea"/>
              </a:rPr>
              <a:t>한국은 여름 방학이 아주 짧아요</a:t>
            </a:r>
            <a:r>
              <a:rPr lang="en-US" altLang="ko-KR" sz="3600" b="1" dirty="0">
                <a:latin typeface="+mn-ea"/>
              </a:rPr>
              <a:t>. </a:t>
            </a:r>
            <a:r>
              <a:rPr lang="ko-KR" altLang="en-US" sz="3600" b="1" dirty="0">
                <a:latin typeface="+mn-ea"/>
              </a:rPr>
              <a:t>대신 겨울 방학이 길답니다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538621" y="2852042"/>
            <a:ext cx="825208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미국은 새 학년이 </a:t>
            </a:r>
            <a:r>
              <a:rPr lang="en-US" altLang="ko-KR" sz="3000" dirty="0">
                <a:latin typeface="+mn-ea"/>
              </a:rPr>
              <a:t>8</a:t>
            </a:r>
            <a:r>
              <a:rPr lang="ko-KR" altLang="en-US" sz="3000" dirty="0">
                <a:latin typeface="+mn-ea"/>
              </a:rPr>
              <a:t>월이나 </a:t>
            </a:r>
            <a:r>
              <a:rPr lang="en-US" altLang="ko-KR" sz="3000" dirty="0">
                <a:latin typeface="+mn-ea"/>
              </a:rPr>
              <a:t>9</a:t>
            </a:r>
            <a:r>
              <a:rPr lang="ko-KR" altLang="en-US" sz="3000" dirty="0">
                <a:latin typeface="+mn-ea"/>
              </a:rPr>
              <a:t>월에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시작하는 데 반해 </a:t>
            </a:r>
            <a:r>
              <a:rPr lang="ko-KR" altLang="en-US" sz="3000" dirty="0">
                <a:latin typeface="+mn-ea"/>
              </a:rPr>
              <a:t>한국은 </a:t>
            </a:r>
            <a:r>
              <a:rPr lang="en-US" altLang="ko-KR" sz="3000" dirty="0">
                <a:latin typeface="+mn-ea"/>
              </a:rPr>
              <a:t>3</a:t>
            </a:r>
            <a:r>
              <a:rPr lang="ko-KR" altLang="en-US" sz="3000" dirty="0">
                <a:latin typeface="+mn-ea"/>
              </a:rPr>
              <a:t>월에 시작한답니다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538621" y="2250635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8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월에 시작하지 않아요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538621" y="1095230"/>
            <a:ext cx="798297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한국은 언제 새 학년이 시작되는지 알아요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C42DCE2-3EFB-4E5F-B6D1-EEAEF2430BD9}"/>
              </a:ext>
            </a:extLst>
          </p:cNvPr>
          <p:cNvGrpSpPr/>
          <p:nvPr/>
        </p:nvGrpSpPr>
        <p:grpSpPr>
          <a:xfrm>
            <a:off x="8681952" y="765174"/>
            <a:ext cx="3145882" cy="3542187"/>
            <a:chOff x="8740143" y="21739"/>
            <a:chExt cx="2773831" cy="3151072"/>
          </a:xfrm>
        </p:grpSpPr>
        <p:pic>
          <p:nvPicPr>
            <p:cNvPr id="12" name="Picture 2" descr="Free Teacher Speaking Cliparts, Download Free Clip Art, Free Clip ...">
              <a:extLst>
                <a:ext uri="{FF2B5EF4-FFF2-40B4-BE49-F238E27FC236}">
                  <a16:creationId xmlns:a16="http://schemas.microsoft.com/office/drawing/2014/main" id="{B8BB7A49-A97F-4EEB-8760-BFFAB7888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0143" y="21739"/>
              <a:ext cx="2773831" cy="315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C726E5-4882-40AD-88FD-862F833C08F2}"/>
                </a:ext>
              </a:extLst>
            </p:cNvPr>
            <p:cNvSpPr txBox="1"/>
            <p:nvPr/>
          </p:nvSpPr>
          <p:spPr>
            <a:xfrm rot="4222828">
              <a:off x="9981076" y="141544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100713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indicates that the contents of the first clause and the second clause are</a:t>
            </a:r>
          </a:p>
          <a:p>
            <a:r>
              <a:rPr lang="en-US" sz="2400" dirty="0"/>
              <a:t>  contradictory facts.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15764" y="2323235"/>
            <a:ext cx="12207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한국에서는 몸무게를 잴 때 킬로그램</a:t>
            </a:r>
            <a:r>
              <a:rPr lang="en-US" altLang="ko-KR" sz="3600" dirty="0"/>
              <a:t>(kg)</a:t>
            </a:r>
            <a:r>
              <a:rPr lang="ko-KR" altLang="en-US" sz="3600" dirty="0"/>
              <a:t>을 </a:t>
            </a:r>
            <a:r>
              <a:rPr lang="ko-KR" altLang="en-US" sz="3600" b="1" dirty="0">
                <a:solidFill>
                  <a:srgbClr val="FF0000"/>
                </a:solidFill>
              </a:rPr>
              <a:t>사용하는 데 반해 </a:t>
            </a:r>
            <a:r>
              <a:rPr lang="ko-KR" altLang="en-US" sz="3600" dirty="0"/>
              <a:t>미국에서는 파운드</a:t>
            </a:r>
            <a:r>
              <a:rPr lang="en-US" altLang="ko-KR" sz="3600" dirty="0"/>
              <a:t>(</a:t>
            </a:r>
            <a:r>
              <a:rPr lang="en-US" altLang="ko-KR" sz="3600" dirty="0" err="1"/>
              <a:t>lb</a:t>
            </a:r>
            <a:r>
              <a:rPr lang="en-US" altLang="ko-KR" sz="3600" dirty="0"/>
              <a:t>)</a:t>
            </a:r>
            <a:r>
              <a:rPr lang="ko-KR" altLang="en-US" sz="3600" dirty="0"/>
              <a:t>를 사용한다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0" y="3789003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키는 센티미터로 </a:t>
            </a:r>
            <a:r>
              <a:rPr lang="ko-KR" altLang="en-US" sz="3600" b="1" dirty="0">
                <a:solidFill>
                  <a:srgbClr val="FF0000"/>
                </a:solidFill>
              </a:rPr>
              <a:t>적는 데 반해 </a:t>
            </a:r>
            <a:r>
              <a:rPr lang="ko-KR" altLang="en-US" sz="3600" dirty="0"/>
              <a:t>발 크기는 밀리미터로 적는다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7882" y="4700774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요즘은 일교차가 커서 낮에는 </a:t>
            </a:r>
            <a:r>
              <a:rPr lang="ko-KR" altLang="en-US" sz="3600" b="1" dirty="0">
                <a:solidFill>
                  <a:srgbClr val="FF0000"/>
                </a:solidFill>
              </a:rPr>
              <a:t>더운 데 반해 </a:t>
            </a:r>
            <a:r>
              <a:rPr lang="ko-KR" altLang="en-US" sz="3600" dirty="0"/>
              <a:t>아침</a:t>
            </a:r>
            <a:r>
              <a:rPr lang="en-US" altLang="ko-KR" sz="3600" dirty="0"/>
              <a:t>, </a:t>
            </a:r>
            <a:r>
              <a:rPr lang="ko-KR" altLang="en-US" sz="3600" dirty="0"/>
              <a:t>저녁에는 좀 쌀쌀한 편이다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129183" y="5491486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79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5ABC0A-A437-4A7E-ABAE-E788987A8352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 데 반해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5ABC0A-A437-4A7E-ABAE-E788987A8352}"/>
              </a:ext>
            </a:extLst>
          </p:cNvPr>
          <p:cNvSpPr/>
          <p:nvPr/>
        </p:nvSpPr>
        <p:spPr>
          <a:xfrm>
            <a:off x="603158" y="296271"/>
            <a:ext cx="104001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 데 반해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10821F87-FDCD-42E8-B433-3936C7AF8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550909"/>
              </p:ext>
            </p:extLst>
          </p:nvPr>
        </p:nvGraphicFramePr>
        <p:xfrm>
          <a:off x="0" y="1095586"/>
          <a:ext cx="12192000" cy="4732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0240">
                  <a:extLst>
                    <a:ext uri="{9D8B030D-6E8A-4147-A177-3AD203B41FA5}">
                      <a16:colId xmlns:a16="http://schemas.microsoft.com/office/drawing/2014/main" val="2886036237"/>
                    </a:ext>
                  </a:extLst>
                </a:gridCol>
                <a:gridCol w="2204720">
                  <a:extLst>
                    <a:ext uri="{9D8B030D-6E8A-4147-A177-3AD203B41FA5}">
                      <a16:colId xmlns:a16="http://schemas.microsoft.com/office/drawing/2014/main" val="273218633"/>
                    </a:ext>
                  </a:extLst>
                </a:gridCol>
                <a:gridCol w="1717040">
                  <a:extLst>
                    <a:ext uri="{9D8B030D-6E8A-4147-A177-3AD203B41FA5}">
                      <a16:colId xmlns:a16="http://schemas.microsoft.com/office/drawing/2014/main" val="2862922592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97255147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39997807"/>
                    </a:ext>
                  </a:extLst>
                </a:gridCol>
              </a:tblGrid>
              <a:tr h="946574">
                <a:tc rowSpan="3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동사</a:t>
                      </a:r>
                      <a:r>
                        <a:rPr lang="en-US" altLang="ko-KR" sz="3200" dirty="0"/>
                        <a:t>/</a:t>
                      </a:r>
                    </a:p>
                    <a:p>
                      <a:pPr algn="ctr"/>
                      <a:r>
                        <a:rPr lang="ko-KR" altLang="en-US" sz="3200" dirty="0"/>
                        <a:t>있다</a:t>
                      </a:r>
                      <a:r>
                        <a:rPr lang="en-US" altLang="ko-KR" sz="3200" dirty="0"/>
                        <a:t>/</a:t>
                      </a:r>
                      <a:r>
                        <a:rPr lang="ko-KR" altLang="en-US" sz="3200" dirty="0"/>
                        <a:t>없다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 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는 데 반해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받는 데 반해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623421"/>
                  </a:ext>
                </a:extLst>
              </a:tr>
              <a:tr h="946574"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 데 반해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보는 데 반해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1878357"/>
                  </a:ext>
                </a:extLst>
              </a:tr>
              <a:tr h="946574"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ㄹ 받침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 데 반해 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en-US" altLang="ko-KR" sz="2400" dirty="0"/>
                        <a:t>(verb stem </a:t>
                      </a:r>
                      <a:r>
                        <a:rPr lang="ko-KR" altLang="en-US" sz="2400" dirty="0"/>
                        <a:t>ㄹ </a:t>
                      </a:r>
                      <a:r>
                        <a:rPr lang="en-US" altLang="ko-KR" sz="2400" dirty="0"/>
                        <a:t>dropping)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사는 데 반해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6518796"/>
                  </a:ext>
                </a:extLst>
              </a:tr>
              <a:tr h="946574"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형용사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 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은 데 반해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작은 데 반해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0662600"/>
                  </a:ext>
                </a:extLst>
              </a:tr>
              <a:tr h="946574"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 데 반해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큰 데 반해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7762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854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좋아하는 반려동물 고르기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264160" y="3817207"/>
            <a:ext cx="119278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여러분이 가장 좋아하는 반려동물은 뭐예요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3074" name="Picture 2" descr="원광대학교 반려동물산업학과 | 농식품융합대학(원광대학교 반려동물 ...">
            <a:extLst>
              <a:ext uri="{FF2B5EF4-FFF2-40B4-BE49-F238E27FC236}">
                <a16:creationId xmlns:a16="http://schemas.microsoft.com/office/drawing/2014/main" id="{894208A4-73C9-43ED-9DDD-AC6F6703A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0" b="99732" l="3148" r="97659">
                        <a14:foregroundMark x1="8959" y1="72922" x2="7587" y2="89008"/>
                        <a14:foregroundMark x1="7587" y1="72118" x2="7506" y2="73458"/>
                        <a14:foregroundMark x1="8394" y1="69705" x2="8071" y2="69973"/>
                        <a14:foregroundMark x1="6860" y1="73458" x2="6860" y2="73458"/>
                        <a14:foregroundMark x1="6780" y1="69705" x2="6780" y2="69705"/>
                        <a14:foregroundMark x1="6699" y1="72118" x2="6699" y2="72118"/>
                        <a14:foregroundMark x1="6699" y1="75335" x2="6699" y2="75335"/>
                        <a14:foregroundMark x1="10089" y1="68097" x2="10089" y2="68097"/>
                        <a14:foregroundMark x1="9766" y1="68097" x2="9766" y2="68097"/>
                        <a14:foregroundMark x1="3309" y1="88740" x2="3551" y2="89544"/>
                        <a14:foregroundMark x1="15738" y1="74531" x2="16868" y2="85791"/>
                        <a14:foregroundMark x1="16868" y1="85791" x2="16949" y2="85791"/>
                        <a14:foregroundMark x1="15819" y1="58981" x2="15658" y2="64879"/>
                        <a14:foregroundMark x1="20581" y1="90885" x2="20581" y2="91421"/>
                        <a14:foregroundMark x1="28814" y1="53619" x2="26877" y2="63271"/>
                        <a14:foregroundMark x1="26877" y1="63271" x2="27199" y2="77212"/>
                        <a14:foregroundMark x1="27199" y1="77212" x2="28814" y2="84182"/>
                        <a14:foregroundMark x1="27038" y1="53351" x2="26231" y2="88204"/>
                        <a14:foregroundMark x1="26231" y1="88204" x2="26392" y2="89812"/>
                        <a14:foregroundMark x1="24132" y1="89008" x2="23648" y2="93298"/>
                        <a14:foregroundMark x1="27280" y1="83378" x2="28894" y2="87668"/>
                        <a14:foregroundMark x1="30347" y1="84987" x2="29944" y2="93029"/>
                        <a14:foregroundMark x1="31316" y1="38606" x2="31558" y2="42627"/>
                        <a14:foregroundMark x1="30508" y1="35389" x2="32123" y2="40214"/>
                        <a14:foregroundMark x1="30347" y1="31367" x2="30347" y2="31367"/>
                        <a14:foregroundMark x1="29863" y1="31099" x2="30024" y2="31903"/>
                        <a14:foregroundMark x1="26634" y1="51743" x2="26634" y2="51743"/>
                        <a14:foregroundMark x1="27441" y1="49866" x2="27038" y2="49866"/>
                        <a14:foregroundMark x1="26715" y1="51206" x2="26715" y2="51206"/>
                        <a14:foregroundMark x1="40113" y1="49062" x2="39952" y2="57373"/>
                        <a14:foregroundMark x1="39790" y1="47989" x2="39306" y2="52279"/>
                        <a14:foregroundMark x1="38579" y1="52547" x2="38822" y2="55496"/>
                        <a14:foregroundMark x1="38660" y1="60858" x2="38741" y2="64879"/>
                        <a14:foregroundMark x1="39629" y1="74799" x2="40678" y2="82842"/>
                        <a14:foregroundMark x1="37288" y1="75871" x2="40032" y2="84718"/>
                        <a14:foregroundMark x1="37046" y1="85523" x2="38822" y2="88204"/>
                        <a14:foregroundMark x1="24617" y1="76944" x2="25343" y2="81233"/>
                        <a14:foregroundMark x1="42373" y1="67828" x2="44068" y2="78552"/>
                        <a14:foregroundMark x1="44068" y1="78552" x2="44068" y2="80965"/>
                        <a14:foregroundMark x1="46086" y1="53351" x2="46893" y2="56032"/>
                        <a14:foregroundMark x1="36320" y1="96247" x2="36320" y2="96247"/>
                        <a14:foregroundMark x1="74496" y1="86595" x2="76029" y2="92225"/>
                        <a14:foregroundMark x1="79257" y1="72118" x2="78854" y2="85255"/>
                        <a14:foregroundMark x1="78854" y1="85255" x2="76836" y2="91689"/>
                        <a14:foregroundMark x1="78047" y1="67024" x2="78935" y2="74531"/>
                        <a14:foregroundMark x1="79419" y1="64611" x2="79338" y2="68633"/>
                        <a14:foregroundMark x1="79661" y1="70241" x2="80468" y2="76676"/>
                        <a14:foregroundMark x1="80872" y1="75067" x2="81195" y2="78552"/>
                        <a14:foregroundMark x1="85714" y1="87131" x2="85876" y2="87131"/>
                        <a14:foregroundMark x1="85311" y1="85523" x2="85311" y2="85523"/>
                        <a14:foregroundMark x1="91283" y1="93566" x2="92010" y2="95979"/>
                        <a14:foregroundMark x1="93624" y1="98123" x2="97094" y2="97319"/>
                        <a14:foregroundMark x1="97094" y1="97319" x2="97256" y2="98660"/>
                        <a14:foregroundMark x1="97417" y1="98660" x2="97659" y2="99732"/>
                        <a14:foregroundMark x1="93785" y1="97051" x2="94996" y2="98391"/>
                        <a14:foregroundMark x1="94027" y1="97855" x2="97175" y2="98928"/>
                        <a14:foregroundMark x1="97175" y1="98928" x2="97175" y2="98928"/>
                        <a14:foregroundMark x1="93947" y1="97587" x2="97337" y2="98123"/>
                        <a14:foregroundMark x1="97337" y1="98391" x2="95077" y2="97319"/>
                        <a14:foregroundMark x1="95964" y1="95710" x2="96126" y2="98660"/>
                        <a14:foregroundMark x1="95803" y1="96783" x2="95238" y2="97855"/>
                        <a14:foregroundMark x1="94350" y1="97051" x2="96529" y2="97319"/>
                        <a14:foregroundMark x1="95884" y1="95979" x2="97175" y2="97587"/>
                        <a14:foregroundMark x1="95238" y1="95710" x2="95157" y2="962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28" y="242476"/>
            <a:ext cx="10584725" cy="318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264160" y="4502739"/>
            <a:ext cx="119278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집에 개가 있나요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개는 종류가 참 많지요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푸들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말티즈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시추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진돗개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…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 어떤 개예요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31950-B999-4F3D-A014-B58728084760}"/>
              </a:ext>
            </a:extLst>
          </p:cNvPr>
          <p:cNvSpPr txBox="1"/>
          <p:nvPr/>
        </p:nvSpPr>
        <p:spPr>
          <a:xfrm>
            <a:off x="7705261" y="3370975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©wku.ac.kr</a:t>
            </a: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E3657DD-5825-49BF-8FA9-14A91B533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076988"/>
              </p:ext>
            </p:extLst>
          </p:nvPr>
        </p:nvGraphicFramePr>
        <p:xfrm>
          <a:off x="-1" y="719665"/>
          <a:ext cx="12192000" cy="1343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4951242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4318739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92653172"/>
                    </a:ext>
                  </a:extLst>
                </a:gridCol>
              </a:tblGrid>
              <a:tr h="13432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품종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운행되다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개통되다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0465456"/>
                  </a:ext>
                </a:extLst>
              </a:tr>
            </a:tbl>
          </a:graphicData>
        </a:graphic>
      </p:graphicFrame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5861D521-D360-4EDF-AC65-9951515B1A35}"/>
              </a:ext>
            </a:extLst>
          </p:cNvPr>
          <p:cNvSpPr/>
          <p:nvPr/>
        </p:nvSpPr>
        <p:spPr>
          <a:xfrm>
            <a:off x="1676400" y="2195514"/>
            <a:ext cx="2905760" cy="3222814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개의 품종 선호도 조사 결과 </a:t>
            </a:r>
            <a:r>
              <a:rPr lang="en-US" altLang="ko-KR" sz="3200" dirty="0"/>
              <a:t>1</a:t>
            </a:r>
            <a:r>
              <a:rPr lang="ko-KR" altLang="en-US" sz="3200" dirty="0"/>
              <a:t>위는 어떤 개였을까요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18" name="Rectangle: Folded Corner 17">
            <a:extLst>
              <a:ext uri="{FF2B5EF4-FFF2-40B4-BE49-F238E27FC236}">
                <a16:creationId xmlns:a16="http://schemas.microsoft.com/office/drawing/2014/main" id="{FC76F9AD-8998-4E63-A683-C6EE9AF40F7A}"/>
              </a:ext>
            </a:extLst>
          </p:cNvPr>
          <p:cNvSpPr/>
          <p:nvPr/>
        </p:nvSpPr>
        <p:spPr>
          <a:xfrm rot="21300750">
            <a:off x="6954735" y="1891905"/>
            <a:ext cx="2407920" cy="4061456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시속 </a:t>
            </a:r>
            <a:r>
              <a:rPr lang="en-US" altLang="ko-KR" sz="3200" dirty="0"/>
              <a:t>200km </a:t>
            </a:r>
            <a:r>
              <a:rPr lang="ko-KR" altLang="en-US" sz="3200" dirty="0"/>
              <a:t>이상으로 운행되는 고속 열차를 타 본 적이 있나요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19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30473" y="2890168"/>
            <a:ext cx="11400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반려동물 선호도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뉴스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99440" y="37604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21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682708" y="5641923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30474" y="936596"/>
            <a:ext cx="80973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한국인은 어떤 반려동물을 가장 선호할까요</a:t>
            </a:r>
            <a:r>
              <a:rPr lang="en-US" altLang="ko-KR" sz="3000" b="1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그 비율이 어느 정도 될 거라고 생각해요</a:t>
            </a:r>
            <a:r>
              <a:rPr lang="en-US" altLang="ko-KR" sz="3000" b="1" dirty="0">
                <a:latin typeface="+mn-ea"/>
              </a:rPr>
              <a:t>? </a:t>
            </a:r>
            <a:endParaRPr lang="en-US" sz="30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2646905" y="3683921"/>
            <a:ext cx="926061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조사 결과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1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위와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2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위가 뭐였어요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비율은 얼마나 돼요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599440" y="4827460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과거에 비해 반려동물을 찾는 사람들이 늘었나요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줄었나요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3" name="021">
            <a:hlinkClick r:id="" action="ppaction://media"/>
            <a:extLst>
              <a:ext uri="{FF2B5EF4-FFF2-40B4-BE49-F238E27FC236}">
                <a16:creationId xmlns:a16="http://schemas.microsoft.com/office/drawing/2014/main" id="{9D97507F-F600-494E-A7DD-931A3762A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3657" y="3781696"/>
            <a:ext cx="914400" cy="914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599440" y="5429721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가장 좋아하는 개 품종은 뭐였나요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20" name="Picture 2" descr="원광대학교 반려동물산업학과 | 농식품융합대학(원광대학교 반려동물 ...">
            <a:extLst>
              <a:ext uri="{FF2B5EF4-FFF2-40B4-BE49-F238E27FC236}">
                <a16:creationId xmlns:a16="http://schemas.microsoft.com/office/drawing/2014/main" id="{575A0B58-354E-40A3-8641-91950C8A2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20" b="99732" l="3148" r="97659">
                        <a14:foregroundMark x1="8959" y1="72922" x2="7587" y2="89008"/>
                        <a14:foregroundMark x1="7587" y1="72118" x2="7506" y2="73458"/>
                        <a14:foregroundMark x1="8394" y1="69705" x2="8071" y2="69973"/>
                        <a14:foregroundMark x1="6860" y1="73458" x2="6860" y2="73458"/>
                        <a14:foregroundMark x1="6780" y1="69705" x2="6780" y2="69705"/>
                        <a14:foregroundMark x1="6699" y1="72118" x2="6699" y2="72118"/>
                        <a14:foregroundMark x1="6699" y1="75335" x2="6699" y2="75335"/>
                        <a14:foregroundMark x1="10089" y1="68097" x2="10089" y2="68097"/>
                        <a14:foregroundMark x1="9766" y1="68097" x2="9766" y2="68097"/>
                        <a14:foregroundMark x1="3309" y1="88740" x2="3551" y2="89544"/>
                        <a14:foregroundMark x1="15738" y1="74531" x2="16868" y2="85791"/>
                        <a14:foregroundMark x1="16868" y1="85791" x2="16949" y2="85791"/>
                        <a14:foregroundMark x1="15819" y1="58981" x2="15658" y2="64879"/>
                        <a14:foregroundMark x1="20581" y1="90885" x2="20581" y2="91421"/>
                        <a14:foregroundMark x1="28814" y1="53619" x2="26877" y2="63271"/>
                        <a14:foregroundMark x1="26877" y1="63271" x2="27199" y2="77212"/>
                        <a14:foregroundMark x1="27199" y1="77212" x2="28814" y2="84182"/>
                        <a14:foregroundMark x1="27038" y1="53351" x2="26231" y2="88204"/>
                        <a14:foregroundMark x1="26231" y1="88204" x2="26392" y2="89812"/>
                        <a14:foregroundMark x1="24132" y1="89008" x2="23648" y2="93298"/>
                        <a14:foregroundMark x1="27280" y1="83378" x2="28894" y2="87668"/>
                        <a14:foregroundMark x1="30347" y1="84987" x2="29944" y2="93029"/>
                        <a14:foregroundMark x1="31316" y1="38606" x2="31558" y2="42627"/>
                        <a14:foregroundMark x1="30508" y1="35389" x2="32123" y2="40214"/>
                        <a14:foregroundMark x1="30347" y1="31367" x2="30347" y2="31367"/>
                        <a14:foregroundMark x1="29863" y1="31099" x2="30024" y2="31903"/>
                        <a14:foregroundMark x1="26634" y1="51743" x2="26634" y2="51743"/>
                        <a14:foregroundMark x1="27441" y1="49866" x2="27038" y2="49866"/>
                        <a14:foregroundMark x1="26715" y1="51206" x2="26715" y2="51206"/>
                        <a14:foregroundMark x1="40113" y1="49062" x2="39952" y2="57373"/>
                        <a14:foregroundMark x1="39790" y1="47989" x2="39306" y2="52279"/>
                        <a14:foregroundMark x1="38579" y1="52547" x2="38822" y2="55496"/>
                        <a14:foregroundMark x1="38660" y1="60858" x2="38741" y2="64879"/>
                        <a14:foregroundMark x1="39629" y1="74799" x2="40678" y2="82842"/>
                        <a14:foregroundMark x1="37288" y1="75871" x2="40032" y2="84718"/>
                        <a14:foregroundMark x1="37046" y1="85523" x2="38822" y2="88204"/>
                        <a14:foregroundMark x1="24617" y1="76944" x2="25343" y2="81233"/>
                        <a14:foregroundMark x1="42373" y1="67828" x2="44068" y2="78552"/>
                        <a14:foregroundMark x1="44068" y1="78552" x2="44068" y2="80965"/>
                        <a14:foregroundMark x1="46086" y1="53351" x2="46893" y2="56032"/>
                        <a14:foregroundMark x1="36320" y1="96247" x2="36320" y2="96247"/>
                        <a14:foregroundMark x1="74496" y1="86595" x2="76029" y2="92225"/>
                        <a14:foregroundMark x1="79257" y1="72118" x2="78854" y2="85255"/>
                        <a14:foregroundMark x1="78854" y1="85255" x2="76836" y2="91689"/>
                        <a14:foregroundMark x1="78047" y1="67024" x2="78935" y2="74531"/>
                        <a14:foregroundMark x1="79419" y1="64611" x2="79338" y2="68633"/>
                        <a14:foregroundMark x1="79661" y1="70241" x2="80468" y2="76676"/>
                        <a14:foregroundMark x1="80872" y1="75067" x2="81195" y2="78552"/>
                        <a14:foregroundMark x1="85714" y1="87131" x2="85876" y2="87131"/>
                        <a14:foregroundMark x1="85311" y1="85523" x2="85311" y2="85523"/>
                        <a14:foregroundMark x1="91283" y1="93566" x2="92010" y2="95979"/>
                        <a14:foregroundMark x1="93624" y1="98123" x2="97094" y2="97319"/>
                        <a14:foregroundMark x1="97094" y1="97319" x2="97256" y2="98660"/>
                        <a14:foregroundMark x1="97417" y1="98660" x2="97659" y2="99732"/>
                        <a14:foregroundMark x1="93785" y1="97051" x2="94996" y2="98391"/>
                        <a14:foregroundMark x1="94027" y1="97855" x2="97175" y2="98928"/>
                        <a14:foregroundMark x1="97175" y1="98928" x2="97175" y2="98928"/>
                        <a14:foregroundMark x1="93947" y1="97587" x2="97337" y2="98123"/>
                        <a14:foregroundMark x1="97337" y1="98391" x2="95077" y2="97319"/>
                        <a14:foregroundMark x1="95964" y1="95710" x2="96126" y2="98660"/>
                        <a14:foregroundMark x1="95803" y1="96783" x2="95238" y2="97855"/>
                        <a14:foregroundMark x1="94350" y1="97051" x2="96529" y2="97319"/>
                        <a14:foregroundMark x1="95884" y1="95979" x2="97175" y2="97587"/>
                        <a14:foregroundMark x1="95238" y1="95710" x2="95157" y2="962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216" y="1174318"/>
            <a:ext cx="5698944" cy="171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735F2DE-7A28-47C3-B451-B3524BDFA91F}"/>
              </a:ext>
            </a:extLst>
          </p:cNvPr>
          <p:cNvSpPr txBox="1"/>
          <p:nvPr/>
        </p:nvSpPr>
        <p:spPr>
          <a:xfrm>
            <a:off x="9126639" y="2843835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©wku.ac.kr</a:t>
            </a:r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4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28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63840" y="1"/>
            <a:ext cx="4328160" cy="1087120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08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54650" y="2169744"/>
            <a:ext cx="423735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생활 속의 단위</a:t>
            </a:r>
            <a:endParaRPr lang="en-US" sz="54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0F05D1-CED9-4C93-B170-99ED97B00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11"/>
            <a:ext cx="7897351" cy="619085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477382" y="3818123"/>
            <a:ext cx="9714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고속 열차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전문가 인터뷰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1085" y="376935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22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503604" y="4722916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고속 열차는 주로 어떤 에너지를 사용하나요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662015" y="5824558"/>
            <a:ext cx="3448705" cy="83868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501085" y="5380218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KTX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를 이용하면 서울에서 부산까지 얼마나 걸려요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06973" y="929322"/>
            <a:ext cx="64798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한국에서 </a:t>
            </a:r>
            <a:r>
              <a:rPr lang="en-US" altLang="ko-KR" sz="3000" b="1" dirty="0">
                <a:latin typeface="+mn-ea"/>
              </a:rPr>
              <a:t>KTX</a:t>
            </a:r>
            <a:r>
              <a:rPr lang="ko-KR" altLang="en-US" sz="3000" b="1" dirty="0">
                <a:latin typeface="+mn-ea"/>
              </a:rPr>
              <a:t>를 타 본 적 있어요</a:t>
            </a:r>
            <a:r>
              <a:rPr lang="en-US" altLang="ko-KR" sz="3000" b="1" dirty="0">
                <a:latin typeface="+mn-ea"/>
              </a:rPr>
              <a:t>? </a:t>
            </a:r>
            <a:endParaRPr lang="en-US" sz="3000" dirty="0"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C97119-1D39-4810-A6EE-B8DD6EDF9B97}"/>
              </a:ext>
            </a:extLst>
          </p:cNvPr>
          <p:cNvSpPr txBox="1"/>
          <p:nvPr/>
        </p:nvSpPr>
        <p:spPr>
          <a:xfrm>
            <a:off x="9549878" y="3370556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©ktxtrains.com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D3385-F727-431F-A104-DC251F7D5DDE}"/>
              </a:ext>
            </a:extLst>
          </p:cNvPr>
          <p:cNvSpPr/>
          <p:nvPr/>
        </p:nvSpPr>
        <p:spPr>
          <a:xfrm>
            <a:off x="306973" y="1640576"/>
            <a:ext cx="7352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세계 여러 나라의 고속 열차에 대해 얼마나 알고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교과서 연습문제 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3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번의 내용을 먼저 읽고 인터뷰를 들어 볼게요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dirty="0">
              <a:solidFill>
                <a:srgbClr val="0070C0"/>
              </a:solidFill>
            </a:endParaRPr>
          </a:p>
        </p:txBody>
      </p:sp>
      <p:pic>
        <p:nvPicPr>
          <p:cNvPr id="6" name="019">
            <a:hlinkClick r:id="" action="ppaction://media"/>
            <a:extLst>
              <a:ext uri="{FF2B5EF4-FFF2-40B4-BE49-F238E27FC236}">
                <a16:creationId xmlns:a16="http://schemas.microsoft.com/office/drawing/2014/main" id="{7FBDA728-CC04-4107-A1AF-6727DEC643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5302" y="3800677"/>
            <a:ext cx="942632" cy="942632"/>
          </a:xfrm>
          <a:prstGeom prst="rect">
            <a:avLst/>
          </a:prstGeom>
        </p:spPr>
      </p:pic>
      <p:pic>
        <p:nvPicPr>
          <p:cNvPr id="5122" name="Picture 2" descr="KTX TRAINS - KTX High Speed train | South Korea Railway">
            <a:extLst>
              <a:ext uri="{FF2B5EF4-FFF2-40B4-BE49-F238E27FC236}">
                <a16:creationId xmlns:a16="http://schemas.microsoft.com/office/drawing/2014/main" id="{547F8C4B-F360-44FB-B452-321B7E4EA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977" y="837989"/>
            <a:ext cx="4553700" cy="256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20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883610"/>
            <a:ext cx="2341301" cy="21260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/>
              <a:t>반려동물에 대한 선호도 조사해서 발표하기</a:t>
            </a:r>
            <a:endParaRPr lang="en-US" sz="28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618514" y="1131605"/>
            <a:ext cx="662637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>
                <a:solidFill>
                  <a:srgbClr val="00B050"/>
                </a:solidFill>
                <a:latin typeface="+mn-ea"/>
              </a:rPr>
              <a:t>친구들이 좋아하는 반려동물에 대해 조사해서 이야기해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477A6-6BE0-4893-9C5D-477E27E3142E}"/>
              </a:ext>
            </a:extLst>
          </p:cNvPr>
          <p:cNvSpPr txBox="1"/>
          <p:nvPr/>
        </p:nvSpPr>
        <p:spPr>
          <a:xfrm>
            <a:off x="402904" y="3093113"/>
            <a:ext cx="752852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교과서에 마련된 질문들을 가지고 친구들을 대상으로 조사를 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  </a:t>
            </a:r>
            <a:endParaRPr lang="en-US" sz="3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402904" y="4480297"/>
            <a:ext cx="683278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메모를 바탕으로 표나 그래프를 만들고 그 내용을 간단하게 발표해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E9EDCAC-9032-428E-9B0F-2DC45EFC6B57}"/>
              </a:ext>
            </a:extLst>
          </p:cNvPr>
          <p:cNvGrpSpPr/>
          <p:nvPr/>
        </p:nvGrpSpPr>
        <p:grpSpPr>
          <a:xfrm>
            <a:off x="7083643" y="1060530"/>
            <a:ext cx="5194243" cy="4258760"/>
            <a:chOff x="7285662" y="1194771"/>
            <a:chExt cx="5079847" cy="42896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581EE-07B9-4B4D-B77D-C8D84D8F745C}"/>
                </a:ext>
              </a:extLst>
            </p:cNvPr>
            <p:cNvSpPr txBox="1"/>
            <p:nvPr/>
          </p:nvSpPr>
          <p:spPr>
            <a:xfrm>
              <a:off x="9244887" y="5089242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©webstocckreview.net</a:t>
              </a:r>
            </a:p>
          </p:txBody>
        </p:sp>
        <p:pic>
          <p:nvPicPr>
            <p:cNvPr id="7170" name="Picture 2" descr="Pets clipart group pet, Pets group pet Transparent FREE for ...">
              <a:extLst>
                <a:ext uri="{FF2B5EF4-FFF2-40B4-BE49-F238E27FC236}">
                  <a16:creationId xmlns:a16="http://schemas.microsoft.com/office/drawing/2014/main" id="{F2873FD0-4DC7-415A-A8B4-36A1037C93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00" b="93158" l="8000" r="95333">
                          <a14:foregroundMark x1="50667" y1="8947" x2="52889" y2="9211"/>
                          <a14:foregroundMark x1="52222" y1="6842" x2="52222" y2="6842"/>
                          <a14:foregroundMark x1="52444" y1="6579" x2="52444" y2="6579"/>
                          <a14:foregroundMark x1="52889" y1="5789" x2="52889" y2="5789"/>
                          <a14:foregroundMark x1="51111" y1="6316" x2="51111" y2="6842"/>
                          <a14:foregroundMark x1="49778" y1="7105" x2="52222" y2="6316"/>
                          <a14:foregroundMark x1="54889" y1="6316" x2="51778" y2="6579"/>
                          <a14:foregroundMark x1="72444" y1="28421" x2="74222" y2="44211"/>
                          <a14:foregroundMark x1="74222" y1="44211" x2="73778" y2="48421"/>
                          <a14:foregroundMark x1="59778" y1="38947" x2="60222" y2="39211"/>
                          <a14:foregroundMark x1="8000" y1="77105" x2="10222" y2="78684"/>
                          <a14:foregroundMark x1="8444" y1="87105" x2="12667" y2="90263"/>
                          <a14:foregroundMark x1="38000" y1="87895" x2="39111" y2="91579"/>
                          <a14:foregroundMark x1="23778" y1="92895" x2="26000" y2="93684"/>
                          <a14:foregroundMark x1="11333" y1="58421" x2="11333" y2="59474"/>
                          <a14:foregroundMark x1="59333" y1="40000" x2="60222" y2="40000"/>
                          <a14:foregroundMark x1="69111" y1="41316" x2="69333" y2="42368"/>
                          <a14:foregroundMark x1="86667" y1="72895" x2="85556" y2="75000"/>
                          <a14:foregroundMark x1="87778" y1="83421" x2="88222" y2="85263"/>
                          <a14:foregroundMark x1="86667" y1="85526" x2="86667" y2="87368"/>
                          <a14:foregroundMark x1="86444" y1="83158" x2="87778" y2="88421"/>
                          <a14:foregroundMark x1="88000" y1="86053" x2="85556" y2="90263"/>
                          <a14:foregroundMark x1="88444" y1="83421" x2="87778" y2="88947"/>
                          <a14:foregroundMark x1="90222" y1="84474" x2="90000" y2="85526"/>
                          <a14:foregroundMark x1="89333" y1="67632" x2="94222" y2="70263"/>
                          <a14:foregroundMark x1="88667" y1="71579" x2="93333" y2="72632"/>
                          <a14:foregroundMark x1="89333" y1="66316" x2="94444" y2="67895"/>
                          <a14:foregroundMark x1="88889" y1="67105" x2="88444" y2="73684"/>
                          <a14:foregroundMark x1="90222" y1="66316" x2="93556" y2="67105"/>
                          <a14:foregroundMark x1="89111" y1="67105" x2="94000" y2="67105"/>
                          <a14:foregroundMark x1="91111" y1="66053" x2="94222" y2="67105"/>
                          <a14:foregroundMark x1="89333" y1="67895" x2="92000" y2="67895"/>
                          <a14:foregroundMark x1="89333" y1="73947" x2="89333" y2="74474"/>
                          <a14:foregroundMark x1="91556" y1="72105" x2="92000" y2="73947"/>
                          <a14:foregroundMark x1="90222" y1="63684" x2="90889" y2="68421"/>
                          <a14:foregroundMark x1="92444" y1="63684" x2="92667" y2="68684"/>
                          <a14:foregroundMark x1="88444" y1="65263" x2="90000" y2="68947"/>
                          <a14:foregroundMark x1="93333" y1="63421" x2="93111" y2="71316"/>
                          <a14:foregroundMark x1="93333" y1="64474" x2="93333" y2="74211"/>
                          <a14:foregroundMark x1="93333" y1="64211" x2="93778" y2="75000"/>
                          <a14:foregroundMark x1="94000" y1="62105" x2="94444" y2="71579"/>
                          <a14:foregroundMark x1="94222" y1="63421" x2="93778" y2="76316"/>
                          <a14:foregroundMark x1="94444" y1="64211" x2="92889" y2="75789"/>
                          <a14:foregroundMark x1="94000" y1="63421" x2="93556" y2="74737"/>
                          <a14:foregroundMark x1="94222" y1="64211" x2="94444" y2="75526"/>
                          <a14:foregroundMark x1="94444" y1="62105" x2="93333" y2="74211"/>
                          <a14:foregroundMark x1="94444" y1="64211" x2="94444" y2="75000"/>
                          <a14:foregroundMark x1="93778" y1="65000" x2="94222" y2="71316"/>
                          <a14:foregroundMark x1="93333" y1="61053" x2="93556" y2="73684"/>
                          <a14:foregroundMark x1="94444" y1="68684" x2="94000" y2="64737"/>
                          <a14:foregroundMark x1="93556" y1="72895" x2="95333" y2="715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5662" y="1194771"/>
              <a:ext cx="5079847" cy="4289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82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477320" y="1202935"/>
            <a:ext cx="69772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</a:p>
          <a:p>
            <a:endParaRPr lang="en-US" altLang="ko-KR" sz="3200" b="1" dirty="0"/>
          </a:p>
          <a:p>
            <a:r>
              <a:rPr lang="ko-KR" altLang="en-US" sz="3200" b="1" dirty="0">
                <a:solidFill>
                  <a:srgbClr val="FF0000"/>
                </a:solidFill>
              </a:rPr>
              <a:t>기네스북</a:t>
            </a:r>
            <a:r>
              <a:rPr lang="ko-KR" altLang="en-US" sz="3200" dirty="0"/>
              <a:t>은 </a:t>
            </a:r>
            <a:r>
              <a:rPr lang="en-US" altLang="ko-KR" sz="3200" dirty="0"/>
              <a:t>‘</a:t>
            </a:r>
            <a:r>
              <a:rPr lang="ko-KR" altLang="en-US" sz="3200" dirty="0"/>
              <a:t>우주의 모든 사물과 현상에 대해 </a:t>
            </a:r>
            <a:r>
              <a:rPr lang="ko-KR" altLang="en-US" sz="3200" b="1" dirty="0">
                <a:solidFill>
                  <a:srgbClr val="FF0000"/>
                </a:solidFill>
              </a:rPr>
              <a:t>세계최고기록</a:t>
            </a:r>
            <a:r>
              <a:rPr lang="ko-KR" altLang="en-US" sz="3200" dirty="0"/>
              <a:t>을 모은 책</a:t>
            </a:r>
            <a:r>
              <a:rPr lang="en-US" altLang="ko-KR" sz="3200" dirty="0"/>
              <a:t>’</a:t>
            </a:r>
            <a:r>
              <a:rPr lang="ko-KR" altLang="en-US" sz="3200" dirty="0"/>
              <a:t>입니다</a:t>
            </a:r>
            <a:r>
              <a:rPr lang="en-US" altLang="ko-KR" sz="3200" dirty="0"/>
              <a:t>. 1</a:t>
            </a:r>
            <a:r>
              <a:rPr lang="ko-KR" altLang="en-US" sz="3200" dirty="0"/>
              <a:t>등만을 기록해 놓은 책으로 세계에서 가장 많이 팔린 책이라고 하네요</a:t>
            </a:r>
            <a:r>
              <a:rPr lang="en-US" altLang="ko-KR" sz="3200" dirty="0"/>
              <a:t>. 1955</a:t>
            </a:r>
            <a:r>
              <a:rPr lang="ko-KR" altLang="en-US" sz="3200" dirty="0"/>
              <a:t>년에 처음 나온 이후 지금은 </a:t>
            </a:r>
            <a:r>
              <a:rPr lang="en-US" altLang="ko-KR" sz="3200" dirty="0"/>
              <a:t>100</a:t>
            </a:r>
            <a:r>
              <a:rPr lang="ko-KR" altLang="en-US" sz="3200" dirty="0"/>
              <a:t>여 개국에서 매년 발행되고 있다고 합니다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pic>
        <p:nvPicPr>
          <p:cNvPr id="8196" name="Picture 4" descr="Reveal | Guinness World Records">
            <a:extLst>
              <a:ext uri="{FF2B5EF4-FFF2-40B4-BE49-F238E27FC236}">
                <a16:creationId xmlns:a16="http://schemas.microsoft.com/office/drawing/2014/main" id="{BDB0D274-DFA8-4149-AA34-63E7C627E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888" y="870334"/>
            <a:ext cx="3690762" cy="586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284131"/>
              </p:ext>
            </p:extLst>
          </p:nvPr>
        </p:nvGraphicFramePr>
        <p:xfrm>
          <a:off x="-1" y="712101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070071827"/>
                    </a:ext>
                  </a:extLst>
                </a:gridCol>
              </a:tblGrid>
              <a:tr h="26902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발간하다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구기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6017940"/>
                  </a:ext>
                </a:extLst>
              </a:tr>
              <a:tr h="26902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바닥이 나다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2089791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1DEEEC0-92DB-4613-80EE-7AC41563A96B}"/>
              </a:ext>
            </a:extLst>
          </p:cNvPr>
          <p:cNvSpPr/>
          <p:nvPr/>
        </p:nvSpPr>
        <p:spPr>
          <a:xfrm>
            <a:off x="-1" y="1957182"/>
            <a:ext cx="6096000" cy="143377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책</a:t>
            </a:r>
            <a:r>
              <a:rPr lang="en-US" altLang="ko-KR" sz="3200" dirty="0"/>
              <a:t>, </a:t>
            </a:r>
            <a:r>
              <a:rPr lang="ko-KR" altLang="en-US" sz="3200" dirty="0"/>
              <a:t>신문</a:t>
            </a:r>
            <a:r>
              <a:rPr lang="en-US" altLang="ko-KR" sz="3200" dirty="0"/>
              <a:t>, </a:t>
            </a:r>
            <a:r>
              <a:rPr lang="ko-KR" altLang="en-US" sz="3200" dirty="0"/>
              <a:t>잡지 따위를 </a:t>
            </a:r>
            <a:endParaRPr lang="en-US" altLang="ko-KR" sz="3200" dirty="0"/>
          </a:p>
          <a:p>
            <a:pPr algn="ctr"/>
            <a:r>
              <a:rPr lang="ko-KR" altLang="en-US" sz="3200" dirty="0"/>
              <a:t>만들어 내다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07103C-AE92-4FB7-B90F-91928EA14867}"/>
              </a:ext>
            </a:extLst>
          </p:cNvPr>
          <p:cNvSpPr/>
          <p:nvPr/>
        </p:nvSpPr>
        <p:spPr>
          <a:xfrm>
            <a:off x="0" y="4658892"/>
            <a:ext cx="6075683" cy="143376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다 쓰고 없어지다</a:t>
            </a:r>
            <a:endParaRPr lang="en-US" sz="32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5A6E62-CCCA-4C7F-B053-C6D0FD19F5C7}"/>
              </a:ext>
            </a:extLst>
          </p:cNvPr>
          <p:cNvSpPr/>
          <p:nvPr/>
        </p:nvSpPr>
        <p:spPr>
          <a:xfrm>
            <a:off x="6095999" y="1963420"/>
            <a:ext cx="6075680" cy="142753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球</a:t>
            </a:r>
            <a:r>
              <a:rPr lang="ko-KR" altLang="en-US" sz="3200" dirty="0"/>
              <a:t>공 구 </a:t>
            </a:r>
            <a:r>
              <a:rPr lang="ko-KR" altLang="en-US" sz="6000" dirty="0"/>
              <a:t>技</a:t>
            </a:r>
            <a:r>
              <a:rPr lang="ko-KR" altLang="en-US" sz="3200" dirty="0"/>
              <a:t>재주 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1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DB68883-4F9F-43D2-8BDA-AC014D84E15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AD4426-01BC-468C-B458-BD9F191D16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9" t="19070" r="11396" b="50000"/>
          <a:stretch/>
        </p:blipFill>
        <p:spPr>
          <a:xfrm>
            <a:off x="127141" y="180722"/>
            <a:ext cx="11937717" cy="288326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9EECEB-6C06-4340-AE53-BA2190CFF1E5}"/>
              </a:ext>
            </a:extLst>
          </p:cNvPr>
          <p:cNvCxnSpPr>
            <a:cxnSpLocks/>
          </p:cNvCxnSpPr>
          <p:nvPr/>
        </p:nvCxnSpPr>
        <p:spPr>
          <a:xfrm>
            <a:off x="4811491" y="2183803"/>
            <a:ext cx="53319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AA83A1F-45DC-4974-8163-1619B35D08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9" t="51448" r="11396" b="19743"/>
          <a:stretch/>
        </p:blipFill>
        <p:spPr>
          <a:xfrm>
            <a:off x="127141" y="3285432"/>
            <a:ext cx="11940812" cy="268622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D43DA1E-DEA8-4D09-8179-29FC3075F023}"/>
              </a:ext>
            </a:extLst>
          </p:cNvPr>
          <p:cNvSpPr/>
          <p:nvPr/>
        </p:nvSpPr>
        <p:spPr>
          <a:xfrm>
            <a:off x="9172254" y="5656940"/>
            <a:ext cx="2892604" cy="107232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 문제 </a:t>
            </a:r>
            <a:r>
              <a:rPr lang="en-US" altLang="ko-KR" sz="2800" dirty="0"/>
              <a:t>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805B7C-82F5-492D-BB93-4C806558A286}"/>
              </a:ext>
            </a:extLst>
          </p:cNvPr>
          <p:cNvCxnSpPr>
            <a:cxnSpLocks/>
          </p:cNvCxnSpPr>
          <p:nvPr/>
        </p:nvCxnSpPr>
        <p:spPr>
          <a:xfrm>
            <a:off x="551379" y="5270789"/>
            <a:ext cx="57111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DB68883-4F9F-43D2-8BDA-AC014D84E15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43DA1E-DEA8-4D09-8179-29FC3075F023}"/>
              </a:ext>
            </a:extLst>
          </p:cNvPr>
          <p:cNvSpPr/>
          <p:nvPr/>
        </p:nvSpPr>
        <p:spPr>
          <a:xfrm>
            <a:off x="4730953" y="4835203"/>
            <a:ext cx="2892604" cy="107232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 문제 </a:t>
            </a:r>
            <a:r>
              <a:rPr lang="en-US" altLang="ko-KR" sz="2800" dirty="0"/>
              <a:t>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53239F-90E2-4543-B547-895645A72B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70" t="30543" r="11308" b="27131"/>
          <a:stretch/>
        </p:blipFill>
        <p:spPr>
          <a:xfrm>
            <a:off x="143797" y="159487"/>
            <a:ext cx="11917427" cy="393404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9EECEB-6C06-4340-AE53-BA2190CFF1E5}"/>
              </a:ext>
            </a:extLst>
          </p:cNvPr>
          <p:cNvCxnSpPr>
            <a:cxnSpLocks/>
          </p:cNvCxnSpPr>
          <p:nvPr/>
        </p:nvCxnSpPr>
        <p:spPr>
          <a:xfrm>
            <a:off x="7813776" y="1609646"/>
            <a:ext cx="38288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EC8CFB-D71A-4892-B5B1-A11F72740753}"/>
              </a:ext>
            </a:extLst>
          </p:cNvPr>
          <p:cNvCxnSpPr>
            <a:cxnSpLocks/>
          </p:cNvCxnSpPr>
          <p:nvPr/>
        </p:nvCxnSpPr>
        <p:spPr>
          <a:xfrm>
            <a:off x="576548" y="2176715"/>
            <a:ext cx="24962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795A5C2-7DAA-4D68-84B7-F6A12F323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420" y="4193944"/>
            <a:ext cx="3613789" cy="2354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5551A7-C118-4E4C-BD1D-4A32725E3D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206" y="4193944"/>
            <a:ext cx="3637374" cy="2354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170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83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603158" y="967302"/>
            <a:ext cx="984358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교과서에 있는 질문들의 답을 찾아도 좋고 다른 기록들을 찾아도 좋아요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137075" y="5433310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기네스북에 오른 세계의 기록 조사해서 써 보기 </a:t>
            </a:r>
            <a:endParaRPr lang="en-US" sz="28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F1E633-7D99-4905-9F24-899116BD621B}"/>
              </a:ext>
            </a:extLst>
          </p:cNvPr>
          <p:cNvSpPr txBox="1"/>
          <p:nvPr/>
        </p:nvSpPr>
        <p:spPr>
          <a:xfrm>
            <a:off x="603158" y="4838660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조사한 내용을 정리해서 발표하세요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603158" y="5503739"/>
            <a:ext cx="11588842" cy="594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어떤 내용이 가장 흥미로웠나요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B80595-BA61-4834-B84C-8D9BC547949E}"/>
              </a:ext>
            </a:extLst>
          </p:cNvPr>
          <p:cNvSpPr/>
          <p:nvPr/>
        </p:nvSpPr>
        <p:spPr>
          <a:xfrm>
            <a:off x="326066" y="2154245"/>
            <a:ext cx="11539870" cy="24354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참고</a:t>
            </a:r>
            <a:r>
              <a:rPr lang="en-US" altLang="ko-KR" sz="3200" b="1" dirty="0"/>
              <a:t>: </a:t>
            </a:r>
            <a:r>
              <a:rPr lang="ko-KR" altLang="en-US" sz="3200" b="1" dirty="0"/>
              <a:t>기네스북에 오른 세계 기록들</a:t>
            </a:r>
            <a:endParaRPr lang="en-US" altLang="ko-KR" sz="3200" b="1" dirty="0"/>
          </a:p>
          <a:p>
            <a:pPr algn="ctr"/>
            <a:endParaRPr lang="en-US" altLang="ko-KR" sz="1400" dirty="0"/>
          </a:p>
          <a:p>
            <a:pPr algn="ctr"/>
            <a:r>
              <a:rPr lang="ko-KR" altLang="en-US" sz="2800" dirty="0"/>
              <a:t>가장 손톱이 긴 사람 </a:t>
            </a:r>
            <a:r>
              <a:rPr lang="en-US" altLang="ko-KR" sz="2800" dirty="0"/>
              <a:t>/ 3</a:t>
            </a:r>
            <a:r>
              <a:rPr lang="ko-KR" altLang="en-US" sz="2800" dirty="0"/>
              <a:t>일 동안 쉬지 않고 농담을 한 개그맨 </a:t>
            </a:r>
            <a:r>
              <a:rPr lang="en-US" altLang="ko-KR" sz="2800" dirty="0"/>
              <a:t>/ </a:t>
            </a:r>
            <a:r>
              <a:rPr lang="ko-KR" altLang="en-US" sz="2800" dirty="0"/>
              <a:t>가장 많은 손가락을 가진 사람 </a:t>
            </a:r>
            <a:r>
              <a:rPr lang="en-US" altLang="ko-KR" sz="2800" dirty="0"/>
              <a:t>/ </a:t>
            </a:r>
            <a:r>
              <a:rPr lang="ko-KR" altLang="en-US" sz="2800" dirty="0"/>
              <a:t>가장 큰 악어 </a:t>
            </a:r>
            <a:r>
              <a:rPr lang="en-US" altLang="ko-KR" sz="2800" dirty="0"/>
              <a:t>/ </a:t>
            </a:r>
            <a:r>
              <a:rPr lang="ko-KR" altLang="en-US" sz="2800" dirty="0"/>
              <a:t>가장 큰 개 </a:t>
            </a:r>
            <a:r>
              <a:rPr lang="en-US" altLang="ko-KR" sz="2800" dirty="0"/>
              <a:t>/ </a:t>
            </a:r>
            <a:r>
              <a:rPr lang="ko-KR" altLang="en-US" sz="2800" dirty="0"/>
              <a:t>얼음 더미 안에서 가장 오랜 버틴 사람 </a:t>
            </a:r>
            <a:r>
              <a:rPr lang="en-US" altLang="ko-KR" sz="2800" dirty="0"/>
              <a:t>/ </a:t>
            </a:r>
            <a:r>
              <a:rPr lang="ko-KR" altLang="en-US" sz="2800" dirty="0"/>
              <a:t>가장 아슬아슬한 놀이기구 </a:t>
            </a:r>
            <a:r>
              <a:rPr lang="en-US" altLang="ko-KR" sz="2800" dirty="0"/>
              <a:t>/ </a:t>
            </a:r>
            <a:r>
              <a:rPr lang="ko-KR" altLang="en-US" sz="2800" dirty="0"/>
              <a:t>가장 큰 북 </a:t>
            </a:r>
            <a:r>
              <a:rPr lang="en-US" altLang="ko-KR" sz="2800" dirty="0"/>
              <a:t>/ </a:t>
            </a:r>
            <a:r>
              <a:rPr lang="ko-KR" altLang="en-US" sz="2800" dirty="0"/>
              <a:t>가장 긴 다리</a:t>
            </a:r>
            <a:endParaRPr lang="en-US" sz="2800" dirty="0"/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741" y="92900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1" grpId="0"/>
      <p:bldP spid="15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58304" y="1291821"/>
            <a:ext cx="2035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한국에서 사용하는 단위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nline Media 2" title="￬ﾄﾸ￬ﾃﾁ￬ﾝﾄ ￬ﾸﾡ￬ﾠﾕ￭ﾕﾘ￫ﾊﾔ ￫ﾋﾨ￬ﾜﾄ, ￪ﾳﾼ￬ﾗﾰ ￬ﾖﾴ￫ﾖﾻ￪ﾲﾌ ￫ﾧﾌ￫ﾓﾤ￬ﾖﾴ￬ﾡﾌ￬ﾝﾄ￪ﾹﾌ? / YTN ￬ﾂﾬ￬ﾝﾴ￬ﾖﾸ￬ﾊﾤ">
            <a:hlinkClick r:id="" action="ppaction://media"/>
            <a:extLst>
              <a:ext uri="{FF2B5EF4-FFF2-40B4-BE49-F238E27FC236}">
                <a16:creationId xmlns:a16="http://schemas.microsoft.com/office/drawing/2014/main" id="{14415155-DD63-4A50-86C8-91F8AD8356E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51815" y="710964"/>
            <a:ext cx="9447063" cy="5313973"/>
          </a:xfrm>
          <a:prstGeom prst="rect">
            <a:avLst/>
          </a:prstGeom>
          <a:ln w="38100" cap="sq">
            <a:solidFill>
              <a:srgbClr val="2A902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668772" cy="113381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63970" y="3046147"/>
            <a:ext cx="2358693" cy="348224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교과서 </a:t>
            </a:r>
            <a:r>
              <a:rPr lang="en-US" altLang="ko-KR" sz="2800" b="1" dirty="0"/>
              <a:t>84</a:t>
            </a:r>
            <a:r>
              <a:rPr lang="ko-KR" altLang="en-US" sz="2800" b="1" dirty="0"/>
              <a:t>쪽을 읽고 동영상도 함께 봐요</a:t>
            </a:r>
            <a:r>
              <a:rPr lang="en-US" altLang="ko-KR" sz="2800" b="1" dirty="0"/>
              <a:t>.</a:t>
            </a:r>
            <a:endParaRPr lang="en-US" sz="28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4DB44D-67A4-48A4-8A5B-E71454A8CF9E}"/>
              </a:ext>
            </a:extLst>
          </p:cNvPr>
          <p:cNvSpPr/>
          <p:nvPr/>
        </p:nvSpPr>
        <p:spPr>
          <a:xfrm>
            <a:off x="7236164" y="293407"/>
            <a:ext cx="47627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7"/>
              </a:rPr>
              <a:t>https://www.youtube.com/watch?v=U-kPFumRAxg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363398" y="316766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782070"/>
            <a:ext cx="8436414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여러분은 요즘 몇 시에 자서 몇 시에 일어나요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평일과 주말의 수면 시간이 달라요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일주일 동안 자신의 수면 시간을 그래프로 기록해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35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직접 기록한 후에 친구들과 비교해서 평균도 계산해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en-US" altLang="ko-KR" sz="3000" b="1" dirty="0">
                <a:latin typeface="+mn-ea"/>
              </a:rPr>
              <a:t>36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친구들의 수면 시간도 포함해서 기록해 보세요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</a:t>
            </a:r>
            <a:r>
              <a:rPr lang="en-US" altLang="ko-KR" sz="3000" dirty="0">
                <a:latin typeface="+mn-ea"/>
              </a:rPr>
              <a:t>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3433002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426047" y="250312"/>
            <a:ext cx="595298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사람들이 무엇을 하고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57052" y="4879246"/>
            <a:ext cx="880804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여러분은 생활 속에서 무게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속도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길이 등을 잴 때 어떤 단위를 많이 사용해요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8965096" y="2107318"/>
            <a:ext cx="2646017" cy="37506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38FB6A-4895-40A6-8192-AC29DB5D37A1}"/>
              </a:ext>
            </a:extLst>
          </p:cNvPr>
          <p:cNvSpPr txBox="1"/>
          <p:nvPr/>
        </p:nvSpPr>
        <p:spPr>
          <a:xfrm>
            <a:off x="6426047" y="1000011"/>
            <a:ext cx="545865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달리기 할 때의 속도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바나나의 무게를 어떻게 말해요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AD371D-6B0E-4D2E-9542-9E6CC5FA2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2" y="0"/>
            <a:ext cx="6224200" cy="487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https://pets.wku.ac.kr/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https://www.ktxtrains.com/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https://webstockreview.net/explore/pets-clipart-group-pet/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https://www.youtube.com/watch?v=U-kPFumRAxg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http://clipart-library.com/teacher-speaking-cliparts.html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8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과에서는 다양한 단위를 사용해서 길이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무게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속도 등을 설명해 봅시다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240154" y="2002093"/>
            <a:ext cx="4899991" cy="3880833"/>
            <a:chOff x="603160" y="2296734"/>
            <a:chExt cx="4886836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886836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길이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무게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속도 등의 수치를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그래프를 읽고 비율을 해석할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24758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506989" y="2002093"/>
            <a:ext cx="6272545" cy="3880833"/>
            <a:chOff x="851965" y="2306608"/>
            <a:chExt cx="5305584" cy="388083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851965" y="3108961"/>
              <a:ext cx="5305584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생활과 단위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단위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비율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</a:t>
              </a:r>
              <a:r>
                <a:rPr lang="ko-KR" altLang="en-US" sz="3200" dirty="0"/>
                <a:t>배가 되다</a:t>
              </a:r>
              <a:r>
                <a:rPr lang="en-US" altLang="ko-KR" sz="3200" dirty="0"/>
                <a:t>/</a:t>
              </a:r>
            </a:p>
            <a:p>
              <a:r>
                <a:rPr lang="ko-KR" altLang="en-US" sz="3200" dirty="0"/>
                <a:t>               증가하다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감소하다</a:t>
              </a:r>
              <a:endParaRPr lang="en-US" altLang="ko-KR" sz="3000" dirty="0"/>
            </a:p>
            <a:p>
              <a:r>
                <a:rPr lang="en-US" altLang="ko-KR" sz="3200" dirty="0"/>
                <a:t>            2.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ㄴ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는 데 반해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한국에서 사용하는 단위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2158680" y="2306608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단위 표현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7B3449-AEE5-4FF5-A75E-C8C7B90E1916}"/>
              </a:ext>
            </a:extLst>
          </p:cNvPr>
          <p:cNvSpPr txBox="1"/>
          <p:nvPr/>
        </p:nvSpPr>
        <p:spPr>
          <a:xfrm>
            <a:off x="314960" y="3631316"/>
            <a:ext cx="118770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책의 크기나 발의 크기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키를 잴 때 사용하는 단위는 뭘까요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178CC50B-8060-4B54-BF30-FDB093E5C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924014"/>
              </p:ext>
            </p:extLst>
          </p:nvPr>
        </p:nvGraphicFramePr>
        <p:xfrm>
          <a:off x="-10160" y="878306"/>
          <a:ext cx="1220216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1920">
                  <a:extLst>
                    <a:ext uri="{9D8B030D-6E8A-4147-A177-3AD203B41FA5}">
                      <a16:colId xmlns:a16="http://schemas.microsoft.com/office/drawing/2014/main" val="2050144243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361119092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3491703077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3123009736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967216639"/>
                    </a:ext>
                  </a:extLst>
                </a:gridCol>
              </a:tblGrid>
              <a:tr h="330734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길이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cm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km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9974963"/>
                  </a:ext>
                </a:extLst>
              </a:tr>
              <a:tr h="330734">
                <a:tc v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mile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ft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yd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874759"/>
                  </a:ext>
                </a:extLst>
              </a:tr>
              <a:tr h="33073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무게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lb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oz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3207831"/>
                  </a:ext>
                </a:extLst>
              </a:tr>
              <a:tr h="33073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속도</a:t>
                      </a:r>
                      <a:endParaRPr lang="en-US" sz="3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km/h, mi/h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m/s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2753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25C60F3-E8C2-4244-91A6-9FA69BEE5E8A}"/>
              </a:ext>
            </a:extLst>
          </p:cNvPr>
          <p:cNvSpPr txBox="1"/>
          <p:nvPr/>
        </p:nvSpPr>
        <p:spPr>
          <a:xfrm>
            <a:off x="314960" y="4266232"/>
            <a:ext cx="118770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집에서 학교까지의 거리는 어떤 단위로 잴까요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261AB3-1B16-40B2-80A7-9E18D3EAF8B2}"/>
              </a:ext>
            </a:extLst>
          </p:cNvPr>
          <p:cNvSpPr txBox="1"/>
          <p:nvPr/>
        </p:nvSpPr>
        <p:spPr>
          <a:xfrm>
            <a:off x="314960" y="4901148"/>
            <a:ext cx="118770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C3300"/>
                </a:solidFill>
                <a:latin typeface="+mn-ea"/>
              </a:rPr>
              <a:t>몸무게</a:t>
            </a:r>
            <a:r>
              <a:rPr lang="en-US" altLang="ko-KR" sz="3000" b="1" dirty="0">
                <a:solidFill>
                  <a:srgbClr val="CC33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C3300"/>
                </a:solidFill>
                <a:latin typeface="+mn-ea"/>
              </a:rPr>
              <a:t>과일 무게를 재는 단위는 뭘까요</a:t>
            </a:r>
            <a:r>
              <a:rPr lang="en-US" altLang="ko-KR" sz="3000" b="1" dirty="0">
                <a:solidFill>
                  <a:srgbClr val="CC3300"/>
                </a:solidFill>
                <a:latin typeface="+mn-ea"/>
              </a:rPr>
              <a:t>?</a:t>
            </a:r>
            <a:endParaRPr lang="en-US" sz="3000" b="1" dirty="0">
              <a:solidFill>
                <a:srgbClr val="CC330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B6F30B-E1F5-4887-86BD-DD500190D960}"/>
              </a:ext>
            </a:extLst>
          </p:cNvPr>
          <p:cNvSpPr txBox="1"/>
          <p:nvPr/>
        </p:nvSpPr>
        <p:spPr>
          <a:xfrm>
            <a:off x="314960" y="5536065"/>
            <a:ext cx="118770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자동차 속도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빛의 속도를 재는 단위는 뭘까요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50C82-4C5C-4BA8-967D-081575631DB5}"/>
              </a:ext>
            </a:extLst>
          </p:cNvPr>
          <p:cNvSpPr txBox="1"/>
          <p:nvPr/>
        </p:nvSpPr>
        <p:spPr>
          <a:xfrm>
            <a:off x="127234" y="2102535"/>
            <a:ext cx="3852484" cy="23340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>
                <a:latin typeface="+mn-ea"/>
              </a:rPr>
              <a:t>1yd</a:t>
            </a:r>
            <a:r>
              <a:rPr lang="ko-KR" altLang="en-US" sz="28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=</a:t>
            </a:r>
            <a:r>
              <a:rPr lang="ko-KR" altLang="en-US" sz="28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0.9144m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>
                <a:latin typeface="+mn-ea"/>
              </a:rPr>
              <a:t>1in = 2.54cm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>
                <a:latin typeface="+mn-ea"/>
              </a:rPr>
              <a:t>1mile = </a:t>
            </a:r>
            <a:r>
              <a:rPr lang="ko-KR" altLang="en-US" sz="2800" dirty="0">
                <a:latin typeface="+mn-ea"/>
              </a:rPr>
              <a:t>약 </a:t>
            </a:r>
            <a:r>
              <a:rPr lang="en-US" altLang="ko-KR" sz="2800" dirty="0">
                <a:latin typeface="+mn-ea"/>
              </a:rPr>
              <a:t>1.6m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>
                <a:latin typeface="+mn-ea"/>
              </a:rPr>
              <a:t>1ft = 30.48cm</a:t>
            </a:r>
            <a:endParaRPr lang="en-US" altLang="ko-KR" sz="2000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32F2080-628F-4AE6-B0BA-969C64989414}"/>
              </a:ext>
            </a:extLst>
          </p:cNvPr>
          <p:cNvSpPr txBox="1"/>
          <p:nvPr/>
        </p:nvSpPr>
        <p:spPr>
          <a:xfrm>
            <a:off x="1366521" y="301936"/>
            <a:ext cx="94589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알아두면 유용한 상식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FE7A80-8D4B-4D1E-8B3A-23E36334EEC5}"/>
              </a:ext>
            </a:extLst>
          </p:cNvPr>
          <p:cNvSpPr txBox="1"/>
          <p:nvPr/>
        </p:nvSpPr>
        <p:spPr>
          <a:xfrm>
            <a:off x="3979718" y="1340061"/>
            <a:ext cx="8085048" cy="4177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dirty="0">
                <a:latin typeface="+mn-ea"/>
              </a:rPr>
              <a:t>최초의 미터는 </a:t>
            </a:r>
            <a:r>
              <a:rPr lang="en-US" altLang="ko-KR" sz="2800" dirty="0">
                <a:latin typeface="+mn-ea"/>
              </a:rPr>
              <a:t>1790</a:t>
            </a:r>
            <a:r>
              <a:rPr lang="ko-KR" altLang="en-US" sz="2800" dirty="0">
                <a:latin typeface="+mn-ea"/>
              </a:rPr>
              <a:t>년 프랑스의 탈레방이라는 사람이 제안</a:t>
            </a:r>
            <a:r>
              <a:rPr lang="en-US" altLang="ko-KR" sz="2800" dirty="0">
                <a:latin typeface="+mn-ea"/>
              </a:rPr>
              <a:t>. 1</a:t>
            </a:r>
            <a:r>
              <a:rPr lang="ko-KR" altLang="en-US" sz="2800" dirty="0">
                <a:latin typeface="+mn-ea"/>
              </a:rPr>
              <a:t>미터는 적도에서 프랑스 파리를 거쳐 북극까지의 거리인 프랑스 자오선을 천만분의 일로 나눈 값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길이는 미터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무게는 킬로그램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부피는 리터를 기본으로 하는 국제 도량형 단위체계 완성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현재는 빛이 진공상태에서 </a:t>
            </a:r>
            <a:r>
              <a:rPr lang="en-US" altLang="ko-KR" sz="2800" dirty="0">
                <a:latin typeface="+mn-ea"/>
              </a:rPr>
              <a:t>299792458</a:t>
            </a:r>
            <a:r>
              <a:rPr lang="ko-KR" altLang="en-US" sz="2800" dirty="0">
                <a:latin typeface="+mn-ea"/>
              </a:rPr>
              <a:t>분의 </a:t>
            </a:r>
            <a:r>
              <a:rPr lang="en-US" altLang="ko-KR" sz="2800" dirty="0">
                <a:latin typeface="+mn-ea"/>
              </a:rPr>
              <a:t>1</a:t>
            </a:r>
            <a:r>
              <a:rPr lang="ko-KR" altLang="en-US" sz="2800" dirty="0">
                <a:latin typeface="+mn-ea"/>
              </a:rPr>
              <a:t>초 동안에 이동한 거리를 </a:t>
            </a:r>
            <a:r>
              <a:rPr lang="en-US" altLang="ko-KR" sz="2800" dirty="0">
                <a:latin typeface="+mn-ea"/>
              </a:rPr>
              <a:t>1</a:t>
            </a:r>
            <a:r>
              <a:rPr lang="ko-KR" altLang="en-US" sz="2800" dirty="0">
                <a:latin typeface="+mn-ea"/>
              </a:rPr>
              <a:t>미터로 정함</a:t>
            </a:r>
            <a:r>
              <a:rPr lang="en-US" altLang="ko-KR" sz="2800" dirty="0">
                <a:latin typeface="+mn-ea"/>
              </a:rPr>
              <a:t>.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7890D67A-46A3-43DF-BF68-63C3EC0BF5E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76071A-6333-4F02-B0C3-F6EF19A3F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07" y="617516"/>
            <a:ext cx="1923787" cy="23796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8EA495-BBD1-48EA-9677-15BBBA7A9F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833" t="28149" r="23583" b="26370"/>
          <a:stretch/>
        </p:blipFill>
        <p:spPr>
          <a:xfrm>
            <a:off x="2282303" y="617516"/>
            <a:ext cx="2193650" cy="2379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5C1763-BDFE-4CBA-83D7-0938BCDF4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862" y="617516"/>
            <a:ext cx="1970282" cy="23796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BF4DC7-136B-4F6C-BAFB-9A840D0F5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2053" y="617516"/>
            <a:ext cx="1990623" cy="236342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78E6DB-8CC5-43B3-ACC8-550F1D877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607" y="3232474"/>
            <a:ext cx="1925971" cy="23796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219C57-8535-4719-A279-E14D6DF617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947" y="3232474"/>
            <a:ext cx="1985629" cy="23796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4E5719-7F89-47C2-8CC8-9171C64BB3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945" y="3232474"/>
            <a:ext cx="1972285" cy="236342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50F1F7-2F83-4F67-904F-7E51A9C387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6600" y="3232474"/>
            <a:ext cx="1908711" cy="23634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91D5C1-4314-4507-B17A-8391FE0AD504}"/>
              </a:ext>
            </a:extLst>
          </p:cNvPr>
          <p:cNvSpPr txBox="1"/>
          <p:nvPr/>
        </p:nvSpPr>
        <p:spPr>
          <a:xfrm>
            <a:off x="8884116" y="1039242"/>
            <a:ext cx="3307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각각의 사진에 맞는 단위를 써서 표현해 보세요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07F714-9DBA-4CAF-B5B2-7E4E9D45610B}"/>
              </a:ext>
            </a:extLst>
          </p:cNvPr>
          <p:cNvSpPr/>
          <p:nvPr/>
        </p:nvSpPr>
        <p:spPr>
          <a:xfrm>
            <a:off x="8963242" y="3429000"/>
            <a:ext cx="2925419" cy="18592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교과서 </a:t>
            </a:r>
            <a:r>
              <a:rPr lang="en-US" altLang="ko-KR" sz="2800" b="1" dirty="0"/>
              <a:t>76</a:t>
            </a:r>
            <a:r>
              <a:rPr lang="ko-KR" altLang="en-US" sz="2800" b="1" dirty="0"/>
              <a:t>쪽 연습문제 </a:t>
            </a:r>
            <a:r>
              <a:rPr lang="en-US" altLang="ko-KR" sz="2800" b="1" dirty="0"/>
              <a:t>1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34760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비율 관련 어휘</a:t>
            </a:r>
            <a:endParaRPr lang="en-US" sz="400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6972CB2-1D9E-4F4F-A397-7CAF2E0BD2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371430"/>
              </p:ext>
            </p:extLst>
          </p:nvPr>
        </p:nvGraphicFramePr>
        <p:xfrm>
          <a:off x="0" y="878305"/>
          <a:ext cx="12192000" cy="4266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2952551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469317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1807914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79087941"/>
                    </a:ext>
                  </a:extLst>
                </a:gridCol>
              </a:tblGrid>
              <a:tr h="106661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비율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할인율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평균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2991189"/>
                  </a:ext>
                </a:extLst>
              </a:tr>
              <a:tr h="10666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2</a:t>
                      </a:r>
                      <a:r>
                        <a:rPr lang="ko-KR" altLang="en-US" sz="4400" dirty="0"/>
                        <a:t>배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4:5(4</a:t>
                      </a:r>
                      <a:r>
                        <a:rPr lang="ko-KR" altLang="en-US" sz="4400" dirty="0"/>
                        <a:t>대</a:t>
                      </a:r>
                      <a:r>
                        <a:rPr lang="en-US" altLang="ko-KR" sz="4400" dirty="0"/>
                        <a:t>5)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005371"/>
                  </a:ext>
                </a:extLst>
              </a:tr>
              <a:tr h="10666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/>
                        <a:t>2/3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더하다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빼다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13340"/>
                  </a:ext>
                </a:extLst>
              </a:tr>
              <a:tr h="1066616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곱하다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나누다</a:t>
                      </a:r>
                      <a:endParaRPr lang="en-US" sz="4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119384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8AE54280-F299-42E9-AFC9-C2ED9BA9E5BE}"/>
              </a:ext>
            </a:extLst>
          </p:cNvPr>
          <p:cNvSpPr/>
          <p:nvPr/>
        </p:nvSpPr>
        <p:spPr>
          <a:xfrm>
            <a:off x="6573520" y="5405655"/>
            <a:ext cx="5212080" cy="94488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연습문제 </a:t>
            </a:r>
            <a:r>
              <a:rPr lang="en-US" altLang="ko-KR" sz="3200" b="1" dirty="0"/>
              <a:t>2 </a:t>
            </a:r>
            <a:r>
              <a:rPr lang="ko-KR" altLang="en-US" sz="3200" b="1" dirty="0"/>
              <a:t>풀기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98214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비율 관련 어휘</a:t>
            </a:r>
            <a:endParaRPr lang="en-US" sz="4000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4AA27DD0-38D1-49BC-9F71-63C8E078B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181741"/>
              </p:ext>
            </p:extLst>
          </p:nvPr>
        </p:nvGraphicFramePr>
        <p:xfrm>
          <a:off x="0" y="878306"/>
          <a:ext cx="12192000" cy="35006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86029128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4328935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9221939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97156530"/>
                    </a:ext>
                  </a:extLst>
                </a:gridCol>
              </a:tblGrid>
              <a:tr h="116688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2871844"/>
                  </a:ext>
                </a:extLst>
              </a:tr>
              <a:tr h="116688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2:3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1:2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3:7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8195626"/>
                  </a:ext>
                </a:extLst>
              </a:tr>
              <a:tr h="116688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2+3=5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5-2=3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2×3=6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6÷3=2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688526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5CA44B5-FE82-40DD-A4AE-EDEF542F080E}"/>
              </a:ext>
            </a:extLst>
          </p:cNvPr>
          <p:cNvSpPr txBox="1"/>
          <p:nvPr/>
        </p:nvSpPr>
        <p:spPr>
          <a:xfrm>
            <a:off x="0" y="4686302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각각의 표현들을 한국어로 읽어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747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12413</TotalTime>
  <Words>1721</Words>
  <Application>Microsoft Office PowerPoint</Application>
  <PresentationFormat>Widescreen</PresentationFormat>
  <Paragraphs>301</Paragraphs>
  <Slides>30</Slides>
  <Notes>23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hurme_no2-webfont</vt:lpstr>
      <vt:lpstr>Malgun Gothic</vt:lpstr>
      <vt:lpstr>Malgun Gothic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</dc:title>
  <dc:creator>Grace Euna Ko</dc:creator>
  <cp:lastModifiedBy>Hyunkyu Yi</cp:lastModifiedBy>
  <cp:revision>601</cp:revision>
  <dcterms:created xsi:type="dcterms:W3CDTF">2020-04-18T22:55:50Z</dcterms:created>
  <dcterms:modified xsi:type="dcterms:W3CDTF">2020-06-08T02:18:49Z</dcterms:modified>
</cp:coreProperties>
</file>